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0"/>
  </p:notesMasterIdLst>
  <p:sldIdLst>
    <p:sldId id="3370" r:id="rId2"/>
    <p:sldId id="3379" r:id="rId3"/>
    <p:sldId id="3388" r:id="rId4"/>
    <p:sldId id="3378" r:id="rId5"/>
    <p:sldId id="3383" r:id="rId6"/>
    <p:sldId id="3381" r:id="rId7"/>
    <p:sldId id="3387" r:id="rId8"/>
    <p:sldId id="3365" r:id="rId9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EF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80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E4761-1827-4B9C-9878-60E4F090462A}" type="datetimeFigureOut">
              <a:rPr lang="en-IN" smtClean="0"/>
              <a:t>06-10-2023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E32695-20A1-4F25-ACFC-81417A2D71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3433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1706D-7A26-4233-BA7B-633CFAEF8F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BBABA0-EE99-4D42-A626-D626A1F2ED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5D528-684B-457C-8C24-B6E5CD9B5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0BAB-90F8-4033-B145-1B68328E5F2A}" type="datetimeFigureOut">
              <a:rPr lang="en-IN" smtClean="0"/>
              <a:t>06-10-2023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69EA7-754E-44F3-ABB3-36377DE2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6174E-20A7-4775-B76D-3EAD7F97B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2A610-E39E-4CB9-B94F-14FC57E223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2339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E925E-D4D0-4C23-99AF-4F347907A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588451-AEC7-48B8-AEC3-2CFA1A3AE6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9D9F4-6C75-4AA2-A269-9DB4CB8A7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0BAB-90F8-4033-B145-1B68328E5F2A}" type="datetimeFigureOut">
              <a:rPr lang="en-IN" smtClean="0"/>
              <a:t>06-10-2023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30FDC-C0C8-49CE-98F0-AD32CAB4C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7DE02E-E882-4DC3-8EA4-4995E2EB2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2A610-E39E-4CB9-B94F-14FC57E223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8525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6CD9A1-6DF8-4552-8F92-A824CD7EBE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EEDD74-66B2-4543-B582-CB0414FA74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ED0F85-B579-4D58-BDD9-C73523294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0BAB-90F8-4033-B145-1B68328E5F2A}" type="datetimeFigureOut">
              <a:rPr lang="en-IN" smtClean="0"/>
              <a:t>06-10-2023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4B489-CDB4-4A6F-A4F2-B63C24B87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4D5415-02F6-4664-B7E4-FECFB9C09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2A610-E39E-4CB9-B94F-14FC57E223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7500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998400" y="1330126"/>
            <a:ext cx="10195200" cy="454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C1BD0B5B-3CC2-4CF4-8D48-C8FCDFE01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070" y="127410"/>
            <a:ext cx="10195200" cy="533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F1FF63-4904-4E29-AC24-325115786DDB}"/>
              </a:ext>
            </a:extLst>
          </p:cNvPr>
          <p:cNvSpPr/>
          <p:nvPr/>
        </p:nvSpPr>
        <p:spPr>
          <a:xfrm>
            <a:off x="26504" y="0"/>
            <a:ext cx="64008" cy="6858000"/>
          </a:xfrm>
          <a:prstGeom prst="rect">
            <a:avLst/>
          </a:prstGeom>
          <a:solidFill>
            <a:srgbClr val="00338D"/>
          </a:solidFill>
          <a:ln>
            <a:solidFill>
              <a:srgbClr val="003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610" tIns="54610" rIns="54610" bIns="54610" rtlCol="0" anchor="ctr"/>
          <a:lstStyle/>
          <a:p>
            <a:pPr algn="l"/>
            <a:endParaRPr lang="en-GB" sz="1500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8054B4-9CCC-4D41-987F-A1D6480196ED}"/>
              </a:ext>
            </a:extLst>
          </p:cNvPr>
          <p:cNvSpPr/>
          <p:nvPr userDrawn="1"/>
        </p:nvSpPr>
        <p:spPr>
          <a:xfrm>
            <a:off x="26504" y="0"/>
            <a:ext cx="64008" cy="6858000"/>
          </a:xfrm>
          <a:prstGeom prst="rect">
            <a:avLst/>
          </a:prstGeom>
          <a:solidFill>
            <a:srgbClr val="00338D"/>
          </a:solidFill>
          <a:ln>
            <a:solidFill>
              <a:srgbClr val="003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610" tIns="54610" rIns="54610" bIns="54610" rtlCol="0" anchor="ctr"/>
          <a:lstStyle/>
          <a:p>
            <a:pPr algn="l"/>
            <a:endParaRPr lang="en-GB" sz="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3543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998400" y="1330126"/>
            <a:ext cx="10195200" cy="454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C1BD0B5B-3CC2-4CF4-8D48-C8FCDFE01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070" y="127410"/>
            <a:ext cx="10195200" cy="533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F1FF63-4904-4E29-AC24-325115786DDB}"/>
              </a:ext>
            </a:extLst>
          </p:cNvPr>
          <p:cNvSpPr/>
          <p:nvPr/>
        </p:nvSpPr>
        <p:spPr>
          <a:xfrm>
            <a:off x="26504" y="0"/>
            <a:ext cx="64008" cy="6858000"/>
          </a:xfrm>
          <a:prstGeom prst="rect">
            <a:avLst/>
          </a:prstGeom>
          <a:solidFill>
            <a:srgbClr val="00338D"/>
          </a:solidFill>
          <a:ln>
            <a:solidFill>
              <a:srgbClr val="003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610" tIns="54610" rIns="54610" bIns="54610" rtlCol="0" anchor="ctr"/>
          <a:lstStyle/>
          <a:p>
            <a:pPr algn="l"/>
            <a:endParaRPr lang="en-GB" sz="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255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9BFB6-251E-41A2-8610-A56875FD9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3DAE3-7E3A-41CA-8259-50A1151B0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8FF2B-50F0-4F7A-9150-7241BE109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0BAB-90F8-4033-B145-1B68328E5F2A}" type="datetimeFigureOut">
              <a:rPr lang="en-IN" smtClean="0"/>
              <a:t>06-10-2023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1B372D-13C5-416D-A5CA-8C9ABB998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521BA0-273A-49C3-863E-F1B6DD8E4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2A610-E39E-4CB9-B94F-14FC57E223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0399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4A6D9-681C-48A2-8DDB-A1944C4B5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8BC91B-9ACF-437F-B9AC-25DDFC5DEB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C4D4C6-5169-4D5E-8776-BF69D0F5F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0BAB-90F8-4033-B145-1B68328E5F2A}" type="datetimeFigureOut">
              <a:rPr lang="en-IN" smtClean="0"/>
              <a:t>06-10-2023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1E457-2437-4F9B-89A1-E73779299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66E8E-31B7-405D-B8CA-9F49F3E6C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2A610-E39E-4CB9-B94F-14FC57E223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1981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3E566-C374-4CB3-9581-1A7067E95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261EF-7934-49E6-BDAD-2D7497A4E1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3AD8BF-B823-48CC-A56D-D09A679FE3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9D5DBA-9155-4FB6-B77D-DE883B4FE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0BAB-90F8-4033-B145-1B68328E5F2A}" type="datetimeFigureOut">
              <a:rPr lang="en-IN" smtClean="0"/>
              <a:t>06-10-2023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8649F9-2BCA-4766-BB5D-3A4F53306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6FEC84-6D39-458D-A9E6-F9D0D323C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2A610-E39E-4CB9-B94F-14FC57E223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7797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F26DC-5E28-47B4-A4D3-77B422E03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3E9065-9DCE-414B-B3B9-152BF77E9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473F6B-C494-468E-9CB3-7AB476963E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538AD7-C891-44B2-82CA-563A38796C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6F5C36-5DBD-4B49-B7A7-5C960BEC36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FAFCE4-80BD-4187-987F-BCCF9CFE1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0BAB-90F8-4033-B145-1B68328E5F2A}" type="datetimeFigureOut">
              <a:rPr lang="en-IN" smtClean="0"/>
              <a:t>06-10-2023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BC20A0-46CC-44B6-9FD3-31BF9749E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61D0F7-FF5B-4B34-9C0A-D585D95D5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2A610-E39E-4CB9-B94F-14FC57E223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6479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BF303-5CEA-4E02-8B86-AE8200A24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562384-B459-4128-B56F-AD6E81FB3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0BAB-90F8-4033-B145-1B68328E5F2A}" type="datetimeFigureOut">
              <a:rPr lang="en-IN" smtClean="0"/>
              <a:t>06-10-2023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2A8ADD-FCC4-472E-BCCF-4CB386DFE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B73BE6-A9F2-4F1A-89DF-6D5787AEF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2A610-E39E-4CB9-B94F-14FC57E223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4346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974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8FB2B-824A-47A1-B5D6-3689C9B74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2FEE4D-5861-4613-B316-8C0F3D0B9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581B50-36A3-4153-BD7B-03F130BF1B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85D818-BA33-4CD5-B773-033CCA007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0BAB-90F8-4033-B145-1B68328E5F2A}" type="datetimeFigureOut">
              <a:rPr lang="en-IN" smtClean="0"/>
              <a:t>06-10-2023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A64442-7FAC-40B4-9C11-3A577247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B59690-7891-4306-B7A9-853FF2461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2A610-E39E-4CB9-B94F-14FC57E223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747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B93C1-FAB0-4FC4-81F7-F59F0B552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784A84-693B-4EEC-8A69-BE6D26BCC7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E10F50-A2C4-4AE1-AE2D-8FED9F018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A1AA8B-BBD1-492B-B0D3-C88204225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0BAB-90F8-4033-B145-1B68328E5F2A}" type="datetimeFigureOut">
              <a:rPr lang="en-IN" smtClean="0"/>
              <a:t>06-10-2023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983CBC-43EA-489D-A2FE-AE0D68743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D42D4C-B2FF-484E-8687-64660165F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2A610-E39E-4CB9-B94F-14FC57E223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0353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aturation sat="108000"/>
                    </a14:imgEffect>
                    <a14:imgEffect>
                      <a14:brightnessContrast bright="8000"/>
                    </a14:imgEffect>
                  </a14:imgLayer>
                </a14:imgProps>
              </a:ext>
            </a:extLst>
          </a:blip>
          <a:srcRect/>
          <a:stretch>
            <a:fillRect l="8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36940C-F855-47C8-90FF-F944A2F27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46C70B-6879-4F4C-9CC3-1219B31565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3EA9AD-FDE2-405E-9E0D-40E48B6EFB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80BAB-90F8-4033-B145-1B68328E5F2A}" type="datetimeFigureOut">
              <a:rPr lang="en-IN" smtClean="0"/>
              <a:t>06-10-2023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9EA18C-AE17-4AB7-94CA-D4858FD514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66DDE-04FC-4AB4-A117-AE277E81D7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2A610-E39E-4CB9-B94F-14FC57E223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5810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7">
            <a:extLst>
              <a:ext uri="{FF2B5EF4-FFF2-40B4-BE49-F238E27FC236}">
                <a16:creationId xmlns:a16="http://schemas.microsoft.com/office/drawing/2014/main" id="{ACD07AB9-2726-90D2-E2D0-0B3581C171D9}"/>
              </a:ext>
            </a:extLst>
          </p:cNvPr>
          <p:cNvSpPr txBox="1">
            <a:spLocks/>
          </p:cNvSpPr>
          <p:nvPr/>
        </p:nvSpPr>
        <p:spPr>
          <a:xfrm>
            <a:off x="5380384" y="5642383"/>
            <a:ext cx="5552660" cy="40681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2400" b="1" kern="100" dirty="0">
                <a:ea typeface="Calibri" panose="020F0502020204030204" pitchFamily="34" charset="0"/>
                <a:cs typeface="Mangal" panose="00000400000000000000" pitchFamily="2"/>
              </a:rPr>
              <a:t>SIDBI – Vadodara</a:t>
            </a:r>
          </a:p>
          <a:p>
            <a:r>
              <a:rPr lang="en-IN" sz="2400" kern="100" dirty="0">
                <a:latin typeface="Calibri" panose="020F0502020204030204" pitchFamily="34" charset="0"/>
                <a:ea typeface="Calibri" panose="020F0502020204030204" pitchFamily="34" charset="0"/>
                <a:cs typeface="Mangal" panose="00000400000000000000" pitchFamily="2"/>
              </a:rPr>
              <a:t>October 07, 2023. </a:t>
            </a:r>
            <a:br>
              <a:rPr lang="en-IN" sz="1800" kern="100" dirty="0">
                <a:latin typeface="Calibri" panose="020F0502020204030204" pitchFamily="34" charset="0"/>
                <a:ea typeface="Calibri" panose="020F0502020204030204" pitchFamily="34" charset="0"/>
                <a:cs typeface="Mangal" panose="00000400000000000000" pitchFamily="2"/>
              </a:rPr>
            </a:br>
            <a:endParaRPr lang="en-IN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136151C-2FAB-ADFA-EE46-E19655610476}"/>
              </a:ext>
            </a:extLst>
          </p:cNvPr>
          <p:cNvSpPr/>
          <p:nvPr/>
        </p:nvSpPr>
        <p:spPr>
          <a:xfrm>
            <a:off x="417675" y="0"/>
            <a:ext cx="4362138" cy="6851182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610" tIns="54610" rIns="54610" bIns="54610" rtlCol="0" anchor="ctr"/>
          <a:lstStyle/>
          <a:p>
            <a:pPr algn="l"/>
            <a:endParaRPr lang="en-US" sz="15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C8CD90-F3FC-FDC7-4CD7-141C63E572B1}"/>
              </a:ext>
            </a:extLst>
          </p:cNvPr>
          <p:cNvSpPr txBox="1"/>
          <p:nvPr/>
        </p:nvSpPr>
        <p:spPr>
          <a:xfrm>
            <a:off x="690284" y="2403403"/>
            <a:ext cx="3322158" cy="3803605"/>
          </a:xfrm>
          <a:prstGeom prst="rect">
            <a:avLst/>
          </a:prstGeom>
          <a:solidFill>
            <a:srgbClr val="00B0F0"/>
          </a:solidFill>
        </p:spPr>
        <p:txBody>
          <a:bodyPr wrap="square" lIns="54610" tIns="54610" rIns="54610" bIns="5461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4800" b="1" dirty="0">
                <a:solidFill>
                  <a:schemeClr val="bg1"/>
                </a:solidFill>
                <a:latin typeface="+mj-lt"/>
              </a:rPr>
              <a:t>Presentation on SIDBI schemes for financing MSMEs</a:t>
            </a:r>
            <a:endParaRPr lang="en-US" sz="2400" b="1" dirty="0">
              <a:solidFill>
                <a:srgbClr val="EAAA00"/>
              </a:solidFill>
              <a:latin typeface="Univers Condensed" panose="020B0506020202050204" pitchFamily="2" charset="0"/>
            </a:endParaRPr>
          </a:p>
        </p:txBody>
      </p:sp>
      <p:pic>
        <p:nvPicPr>
          <p:cNvPr id="11" name="Picture 4">
            <a:extLst>
              <a:ext uri="{FF2B5EF4-FFF2-40B4-BE49-F238E27FC236}">
                <a16:creationId xmlns:a16="http://schemas.microsoft.com/office/drawing/2014/main" id="{8C161B2A-177B-6DC4-A5F2-942C9E298C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73" b="18343"/>
          <a:stretch/>
        </p:blipFill>
        <p:spPr bwMode="auto">
          <a:xfrm>
            <a:off x="619470" y="211680"/>
            <a:ext cx="3392972" cy="1277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3730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7C7BC68-1B0F-15D9-8551-10F7DF896893}"/>
              </a:ext>
            </a:extLst>
          </p:cNvPr>
          <p:cNvSpPr txBox="1">
            <a:spLocks/>
          </p:cNvSpPr>
          <p:nvPr/>
        </p:nvSpPr>
        <p:spPr>
          <a:xfrm>
            <a:off x="151064" y="200136"/>
            <a:ext cx="9757212" cy="780938"/>
          </a:xfrm>
          <a:prstGeom prst="rect">
            <a:avLst/>
          </a:prstGeom>
          <a:solidFill>
            <a:srgbClr val="00B0F0"/>
          </a:solidFill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bg1"/>
                </a:solidFill>
                <a:latin typeface="Rupee Foradian" panose="020B0603030804020204" pitchFamily="34" charset="0"/>
              </a:rPr>
              <a:t>ARISE – </a:t>
            </a:r>
            <a:r>
              <a:rPr lang="en-IN" sz="2400" b="1" dirty="0">
                <a:solidFill>
                  <a:schemeClr val="bg1"/>
                </a:solidFill>
                <a:latin typeface="Rupee Foradian" panose="020B0603030804020204" pitchFamily="34" charset="0"/>
              </a:rPr>
              <a:t>Assistance to Re-energize capital Investments by SMEs (Quick Delivery) </a:t>
            </a:r>
            <a:endParaRPr lang="en-US" sz="2400" b="1" dirty="0">
              <a:solidFill>
                <a:schemeClr val="bg1"/>
              </a:solidFill>
              <a:latin typeface="Rupee Foradian" panose="020B060303080402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74F75BC-6036-4C0B-0D7D-1CBEAF6DFA07}"/>
              </a:ext>
            </a:extLst>
          </p:cNvPr>
          <p:cNvGrpSpPr/>
          <p:nvPr/>
        </p:nvGrpSpPr>
        <p:grpSpPr>
          <a:xfrm>
            <a:off x="309490" y="1083212"/>
            <a:ext cx="5486400" cy="2686930"/>
            <a:chOff x="309490" y="1083212"/>
            <a:chExt cx="5486400" cy="2686930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DAB1DA95-CF74-61BF-F805-C651F1321E8D}"/>
                </a:ext>
              </a:extLst>
            </p:cNvPr>
            <p:cNvSpPr/>
            <p:nvPr/>
          </p:nvSpPr>
          <p:spPr>
            <a:xfrm>
              <a:off x="309490" y="1209822"/>
              <a:ext cx="5486400" cy="2560320"/>
            </a:xfrm>
            <a:prstGeom prst="round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32F06B5-5329-E996-620A-09974C09B4C8}"/>
                </a:ext>
              </a:extLst>
            </p:cNvPr>
            <p:cNvSpPr/>
            <p:nvPr/>
          </p:nvSpPr>
          <p:spPr>
            <a:xfrm>
              <a:off x="309490" y="1083212"/>
              <a:ext cx="3882683" cy="49237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/>
                <a:t>Objective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139BED8-BDB0-F6DA-FE9E-C21A2C3858D1}"/>
                </a:ext>
              </a:extLst>
            </p:cNvPr>
            <p:cNvSpPr txBox="1"/>
            <p:nvPr/>
          </p:nvSpPr>
          <p:spPr>
            <a:xfrm>
              <a:off x="436098" y="1575582"/>
              <a:ext cx="5064370" cy="17373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Financial Assistance </a:t>
              </a:r>
              <a:r>
                <a:rPr lang="en-US" sz="2000" b="1" dirty="0">
                  <a:solidFill>
                    <a:srgbClr val="0070C0"/>
                  </a:solidFill>
                </a:rPr>
                <a:t>for existing businesses </a:t>
              </a:r>
              <a:r>
                <a: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for </a:t>
              </a:r>
            </a:p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Expansion of business</a:t>
              </a:r>
            </a:p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Modernization </a:t>
              </a:r>
            </a:p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Capital Expenditure 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DB6462AD-6858-19E9-F88E-5F7B3DAEB887}"/>
              </a:ext>
            </a:extLst>
          </p:cNvPr>
          <p:cNvGrpSpPr/>
          <p:nvPr/>
        </p:nvGrpSpPr>
        <p:grpSpPr>
          <a:xfrm>
            <a:off x="309490" y="3893681"/>
            <a:ext cx="5486400" cy="2704961"/>
            <a:chOff x="309490" y="3893681"/>
            <a:chExt cx="5486400" cy="2704961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79193A60-F563-C045-5FA2-4F193D99D332}"/>
                </a:ext>
              </a:extLst>
            </p:cNvPr>
            <p:cNvSpPr/>
            <p:nvPr/>
          </p:nvSpPr>
          <p:spPr>
            <a:xfrm>
              <a:off x="309490" y="4038322"/>
              <a:ext cx="5486400" cy="2560320"/>
            </a:xfrm>
            <a:prstGeom prst="round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B090B7A-2AB2-B34F-4258-4BC4CB10597E}"/>
                </a:ext>
              </a:extLst>
            </p:cNvPr>
            <p:cNvSpPr/>
            <p:nvPr/>
          </p:nvSpPr>
          <p:spPr>
            <a:xfrm>
              <a:off x="309490" y="3893681"/>
              <a:ext cx="3882683" cy="49237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/>
                <a:t>Eligibility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CDBA19F-FD21-4448-15FB-802F3C899E09}"/>
                </a:ext>
              </a:extLst>
            </p:cNvPr>
            <p:cNvSpPr txBox="1"/>
            <p:nvPr/>
          </p:nvSpPr>
          <p:spPr>
            <a:xfrm>
              <a:off x="520505" y="4499877"/>
              <a:ext cx="5064370" cy="1891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Minimum 2 years of operation &amp; audited accounts for at least 2 years</a:t>
              </a:r>
            </a:p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Cash Profit in last audited financial result</a:t>
              </a:r>
            </a:p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Satisfactory CIBIL &amp; CMR norms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7274450-E8AC-516A-2CE3-278EC900BA76}"/>
              </a:ext>
            </a:extLst>
          </p:cNvPr>
          <p:cNvGrpSpPr/>
          <p:nvPr/>
        </p:nvGrpSpPr>
        <p:grpSpPr>
          <a:xfrm>
            <a:off x="6126522" y="1124156"/>
            <a:ext cx="5486402" cy="2686930"/>
            <a:chOff x="6424246" y="1083212"/>
            <a:chExt cx="5486402" cy="2686930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8BDA33A9-4612-00AE-D23F-638D118249A1}"/>
                </a:ext>
              </a:extLst>
            </p:cNvPr>
            <p:cNvSpPr/>
            <p:nvPr/>
          </p:nvSpPr>
          <p:spPr>
            <a:xfrm>
              <a:off x="6424248" y="1209822"/>
              <a:ext cx="5486400" cy="2560320"/>
            </a:xfrm>
            <a:prstGeom prst="round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C630ED5-5FD8-045C-4C83-C4F9F1EF5A48}"/>
                </a:ext>
              </a:extLst>
            </p:cNvPr>
            <p:cNvSpPr/>
            <p:nvPr/>
          </p:nvSpPr>
          <p:spPr>
            <a:xfrm>
              <a:off x="6424246" y="1083212"/>
              <a:ext cx="3882683" cy="49237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Key</a:t>
              </a:r>
              <a:r>
                <a:rPr lang="en-US" dirty="0"/>
                <a:t> </a:t>
              </a:r>
              <a:r>
                <a:rPr lang="en-US" sz="2400" b="1" dirty="0"/>
                <a:t>Features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D423490-FEC2-C8C1-2B64-7B3EE736AD3F}"/>
                </a:ext>
              </a:extLst>
            </p:cNvPr>
            <p:cNvSpPr txBox="1"/>
            <p:nvPr/>
          </p:nvSpPr>
          <p:spPr>
            <a:xfrm>
              <a:off x="6464102" y="1668442"/>
              <a:ext cx="506437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Attractive rate of Interest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b="1" dirty="0">
                  <a:solidFill>
                    <a:srgbClr val="0070C0"/>
                  </a:solidFill>
                </a:rPr>
                <a:t>Loan up to Rs.7 crore </a:t>
              </a: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subject to 80% of total project cost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100% equipment financing up to Rs.5 crore, against SIDBI FD of min 25% (int bearing)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Quicker sanction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AC32E23-2A92-376D-8735-BEEDE079FF7C}"/>
              </a:ext>
            </a:extLst>
          </p:cNvPr>
          <p:cNvGrpSpPr/>
          <p:nvPr/>
        </p:nvGrpSpPr>
        <p:grpSpPr>
          <a:xfrm>
            <a:off x="6233415" y="3962788"/>
            <a:ext cx="5486401" cy="2690446"/>
            <a:chOff x="6424245" y="3908196"/>
            <a:chExt cx="5486401" cy="2690446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60125EDE-7AAD-E287-8DC0-7C707DF4CB52}"/>
                </a:ext>
              </a:extLst>
            </p:cNvPr>
            <p:cNvSpPr/>
            <p:nvPr/>
          </p:nvSpPr>
          <p:spPr>
            <a:xfrm>
              <a:off x="6424246" y="4038322"/>
              <a:ext cx="5486400" cy="2560320"/>
            </a:xfrm>
            <a:prstGeom prst="round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C77C511D-1DD8-FF64-8209-6DC9D507094D}"/>
                </a:ext>
              </a:extLst>
            </p:cNvPr>
            <p:cNvSpPr/>
            <p:nvPr/>
          </p:nvSpPr>
          <p:spPr>
            <a:xfrm>
              <a:off x="6424245" y="3908196"/>
              <a:ext cx="3882683" cy="49237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/>
                <a:t>Other features</a:t>
              </a:r>
              <a:endParaRPr lang="en-US" b="1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54301AB-9134-5A62-0E32-40B1C1506B7C}"/>
                </a:ext>
              </a:extLst>
            </p:cNvPr>
            <p:cNvSpPr txBox="1"/>
            <p:nvPr/>
          </p:nvSpPr>
          <p:spPr>
            <a:xfrm>
              <a:off x="6464102" y="4400566"/>
              <a:ext cx="5064370" cy="13882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Repayment generally up to 7 years </a:t>
              </a:r>
            </a:p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Moratorium up to 2 years</a:t>
              </a: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v"/>
              </a:pP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56422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72947B7-EACB-95BA-8E41-E0BB7528B917}"/>
              </a:ext>
            </a:extLst>
          </p:cNvPr>
          <p:cNvSpPr txBox="1">
            <a:spLocks/>
          </p:cNvSpPr>
          <p:nvPr/>
        </p:nvSpPr>
        <p:spPr>
          <a:xfrm>
            <a:off x="151064" y="200136"/>
            <a:ext cx="10944566" cy="780938"/>
          </a:xfrm>
          <a:prstGeom prst="rect">
            <a:avLst/>
          </a:prstGeom>
          <a:solidFill>
            <a:srgbClr val="00B0F0"/>
          </a:solidFill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bg1"/>
                </a:solidFill>
                <a:latin typeface="Rupee Foradian" panose="020B0603030804020204" pitchFamily="34" charset="0"/>
              </a:rPr>
              <a:t>STHAPAN - </a:t>
            </a:r>
            <a:r>
              <a:rPr lang="en-IN" sz="2400" b="1" dirty="0">
                <a:solidFill>
                  <a:schemeClr val="bg1"/>
                </a:solidFill>
                <a:latin typeface="Rupee Foradian" panose="020B0603030804020204" pitchFamily="34" charset="0"/>
              </a:rPr>
              <a:t>SIDBI Thematic Assistance for Purchase of capital Assets in New Enterprises </a:t>
            </a:r>
            <a:endParaRPr lang="en-US" sz="2400" b="1" dirty="0">
              <a:solidFill>
                <a:schemeClr val="bg1"/>
              </a:solidFill>
              <a:latin typeface="Rupee Foradian" panose="020B060303080402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4551FE5-B9D6-83D4-2763-65EE0F2412D9}"/>
              </a:ext>
            </a:extLst>
          </p:cNvPr>
          <p:cNvGrpSpPr/>
          <p:nvPr/>
        </p:nvGrpSpPr>
        <p:grpSpPr>
          <a:xfrm>
            <a:off x="309490" y="1083212"/>
            <a:ext cx="5486400" cy="2686930"/>
            <a:chOff x="309490" y="1083212"/>
            <a:chExt cx="5486400" cy="2686930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CFF43BB2-B4A3-D65F-FB85-828F3357ACBF}"/>
                </a:ext>
              </a:extLst>
            </p:cNvPr>
            <p:cNvSpPr/>
            <p:nvPr/>
          </p:nvSpPr>
          <p:spPr>
            <a:xfrm>
              <a:off x="309490" y="1209822"/>
              <a:ext cx="5486400" cy="2560320"/>
            </a:xfrm>
            <a:prstGeom prst="round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6076BE4-8EC5-DF60-785C-D4DCEB3E8396}"/>
                </a:ext>
              </a:extLst>
            </p:cNvPr>
            <p:cNvSpPr/>
            <p:nvPr/>
          </p:nvSpPr>
          <p:spPr>
            <a:xfrm>
              <a:off x="309490" y="1083212"/>
              <a:ext cx="3882683" cy="49237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/>
                <a:t>Objective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B55A1A8-7864-7D36-9CBF-4CDF9414D37F}"/>
                </a:ext>
              </a:extLst>
            </p:cNvPr>
            <p:cNvSpPr txBox="1"/>
            <p:nvPr/>
          </p:nvSpPr>
          <p:spPr>
            <a:xfrm>
              <a:off x="436098" y="1575582"/>
              <a:ext cx="5036654" cy="20067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  <a:spcAft>
                  <a:spcPts val="600"/>
                </a:spcAft>
              </a:pPr>
              <a:r>
                <a: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Financial Assistance </a:t>
              </a:r>
              <a:r>
                <a:rPr lang="en-US" sz="2000" b="1" dirty="0">
                  <a:solidFill>
                    <a:srgbClr val="0070C0"/>
                  </a:solidFill>
                </a:rPr>
                <a:t>for Greenfield units </a:t>
              </a:r>
              <a:r>
                <a: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for:</a:t>
              </a:r>
            </a:p>
            <a:p>
              <a:pPr>
                <a:lnSpc>
                  <a:spcPts val="1600"/>
                </a:lnSpc>
                <a:spcAft>
                  <a:spcPts val="600"/>
                </a:spcAft>
              </a:pPr>
              <a:endPara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marL="171450" indent="-171450">
                <a:lnSpc>
                  <a:spcPts val="1600"/>
                </a:lnSpc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For land / industrial plot</a:t>
              </a:r>
            </a:p>
            <a:p>
              <a:pPr>
                <a:lnSpc>
                  <a:spcPts val="1600"/>
                </a:lnSpc>
                <a:spcAft>
                  <a:spcPts val="600"/>
                </a:spcAft>
              </a:pPr>
              <a:endPara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marL="171450" indent="-171450">
                <a:lnSpc>
                  <a:spcPts val="1600"/>
                </a:lnSpc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For civil construction </a:t>
              </a:r>
            </a:p>
            <a:p>
              <a:pPr>
                <a:lnSpc>
                  <a:spcPts val="1600"/>
                </a:lnSpc>
                <a:spcAft>
                  <a:spcPts val="600"/>
                </a:spcAft>
              </a:pPr>
              <a:endPara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marL="171450" indent="-171450">
                <a:lnSpc>
                  <a:spcPts val="1600"/>
                </a:lnSpc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For P&amp;M, equipment, MFA etc.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5DBF649-4FB5-F857-5584-C3BB9CD34C70}"/>
              </a:ext>
            </a:extLst>
          </p:cNvPr>
          <p:cNvGrpSpPr/>
          <p:nvPr/>
        </p:nvGrpSpPr>
        <p:grpSpPr>
          <a:xfrm>
            <a:off x="309490" y="3893681"/>
            <a:ext cx="5486400" cy="2704961"/>
            <a:chOff x="309490" y="3893681"/>
            <a:chExt cx="5486400" cy="2704961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DB0ACA03-D6A7-7E56-517D-B33A32B9AF72}"/>
                </a:ext>
              </a:extLst>
            </p:cNvPr>
            <p:cNvSpPr/>
            <p:nvPr/>
          </p:nvSpPr>
          <p:spPr>
            <a:xfrm>
              <a:off x="309490" y="4038322"/>
              <a:ext cx="5486400" cy="2560320"/>
            </a:xfrm>
            <a:prstGeom prst="round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E145F5A-5F48-7719-3CE6-509E8C487DDB}"/>
                </a:ext>
              </a:extLst>
            </p:cNvPr>
            <p:cNvSpPr/>
            <p:nvPr/>
          </p:nvSpPr>
          <p:spPr>
            <a:xfrm>
              <a:off x="309490" y="3893681"/>
              <a:ext cx="3882683" cy="49237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/>
                <a:t>Eligibility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41BEB10-F4AA-4CE2-02CF-067374B4696F}"/>
                </a:ext>
              </a:extLst>
            </p:cNvPr>
            <p:cNvSpPr txBox="1"/>
            <p:nvPr/>
          </p:nvSpPr>
          <p:spPr>
            <a:xfrm>
              <a:off x="520505" y="4386051"/>
              <a:ext cx="4952247" cy="2211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ts val="1600"/>
                </a:lnSpc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New entities/Greenfield units eligible</a:t>
              </a:r>
            </a:p>
            <a:p>
              <a:pPr>
                <a:lnSpc>
                  <a:spcPts val="1600"/>
                </a:lnSpc>
                <a:spcAft>
                  <a:spcPts val="600"/>
                </a:spcAft>
              </a:pPr>
              <a:endPara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marL="285750" indent="-285750">
                <a:lnSpc>
                  <a:spcPts val="1600"/>
                </a:lnSpc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Promoters having minimum 5 years of business experience</a:t>
              </a:r>
            </a:p>
            <a:p>
              <a:pPr>
                <a:lnSpc>
                  <a:spcPts val="1600"/>
                </a:lnSpc>
                <a:spcAft>
                  <a:spcPts val="600"/>
                </a:spcAft>
              </a:pPr>
              <a:endPara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marL="285750" indent="-285750">
                <a:lnSpc>
                  <a:spcPts val="1600"/>
                </a:lnSpc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Promoter’s contribution - 25%</a:t>
              </a:r>
            </a:p>
            <a:p>
              <a:pPr>
                <a:lnSpc>
                  <a:spcPts val="1600"/>
                </a:lnSpc>
                <a:spcAft>
                  <a:spcPts val="600"/>
                </a:spcAft>
              </a:pPr>
              <a:endPara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marL="285750" indent="-285750">
                <a:lnSpc>
                  <a:spcPts val="1600"/>
                </a:lnSpc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Standard norms (CIBIL/CMR, DD etc.)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E715F4C-DE76-3F38-8C6F-D46470CAD507}"/>
              </a:ext>
            </a:extLst>
          </p:cNvPr>
          <p:cNvGrpSpPr/>
          <p:nvPr/>
        </p:nvGrpSpPr>
        <p:grpSpPr>
          <a:xfrm>
            <a:off x="6126522" y="1124156"/>
            <a:ext cx="5486402" cy="2686930"/>
            <a:chOff x="6424246" y="1083212"/>
            <a:chExt cx="5486402" cy="2686930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7BC8847D-EE99-8ED4-2A5A-49A9731C685E}"/>
                </a:ext>
              </a:extLst>
            </p:cNvPr>
            <p:cNvSpPr/>
            <p:nvPr/>
          </p:nvSpPr>
          <p:spPr>
            <a:xfrm>
              <a:off x="6424248" y="1209822"/>
              <a:ext cx="5486400" cy="2560320"/>
            </a:xfrm>
            <a:prstGeom prst="round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98A8C2D-BE12-0575-E328-0603AE17C174}"/>
                </a:ext>
              </a:extLst>
            </p:cNvPr>
            <p:cNvSpPr/>
            <p:nvPr/>
          </p:nvSpPr>
          <p:spPr>
            <a:xfrm>
              <a:off x="6424246" y="1083212"/>
              <a:ext cx="3882683" cy="49237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Key</a:t>
              </a:r>
              <a:r>
                <a:rPr lang="en-US" dirty="0"/>
                <a:t> </a:t>
              </a:r>
              <a:r>
                <a:rPr lang="en-US" sz="2400" b="1" dirty="0"/>
                <a:t>Features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E0DB1B0-7FB2-90B5-F49C-CF87C9C69CC0}"/>
                </a:ext>
              </a:extLst>
            </p:cNvPr>
            <p:cNvSpPr txBox="1"/>
            <p:nvPr/>
          </p:nvSpPr>
          <p:spPr>
            <a:xfrm>
              <a:off x="6464101" y="1668442"/>
              <a:ext cx="5325037" cy="1852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just">
                <a:lnSpc>
                  <a:spcPts val="1600"/>
                </a:lnSpc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Attractive ROI</a:t>
              </a:r>
            </a:p>
            <a:p>
              <a:pPr algn="just">
                <a:lnSpc>
                  <a:spcPts val="1600"/>
                </a:lnSpc>
                <a:spcAft>
                  <a:spcPts val="600"/>
                </a:spcAft>
              </a:pPr>
              <a:endPara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marL="171450" indent="-171450" algn="just">
                <a:lnSpc>
                  <a:spcPts val="1600"/>
                </a:lnSpc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Quicker Selection</a:t>
              </a:r>
            </a:p>
            <a:p>
              <a:pPr algn="just">
                <a:lnSpc>
                  <a:spcPts val="1600"/>
                </a:lnSpc>
                <a:spcAft>
                  <a:spcPts val="600"/>
                </a:spcAft>
              </a:pPr>
              <a:endPara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marL="171450" indent="-171450" algn="just">
                <a:lnSpc>
                  <a:spcPts val="1600"/>
                </a:lnSpc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Targets MSMEs in identified sectors under Production Linked Incentive Scheme, high growth/sunrise sector and other sectors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958D53C-34AE-3651-98C7-8269F188D862}"/>
              </a:ext>
            </a:extLst>
          </p:cNvPr>
          <p:cNvGrpSpPr/>
          <p:nvPr/>
        </p:nvGrpSpPr>
        <p:grpSpPr>
          <a:xfrm>
            <a:off x="6233415" y="3962788"/>
            <a:ext cx="5486401" cy="2690446"/>
            <a:chOff x="6424245" y="3908196"/>
            <a:chExt cx="5486401" cy="2690446"/>
          </a:xfrm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7984F134-7C65-DD59-AE7C-700A34F44A0D}"/>
                </a:ext>
              </a:extLst>
            </p:cNvPr>
            <p:cNvSpPr/>
            <p:nvPr/>
          </p:nvSpPr>
          <p:spPr>
            <a:xfrm>
              <a:off x="6424246" y="4038322"/>
              <a:ext cx="5486400" cy="2560320"/>
            </a:xfrm>
            <a:prstGeom prst="round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FC43BEC-1713-041E-EA67-56813D3C6572}"/>
                </a:ext>
              </a:extLst>
            </p:cNvPr>
            <p:cNvSpPr/>
            <p:nvPr/>
          </p:nvSpPr>
          <p:spPr>
            <a:xfrm>
              <a:off x="6424245" y="3908196"/>
              <a:ext cx="3882683" cy="49237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/>
                <a:t>Other features</a:t>
              </a:r>
              <a:endParaRPr lang="en-US" b="1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C3D4FC9-58A0-7B77-D039-F62055DD1429}"/>
                </a:ext>
              </a:extLst>
            </p:cNvPr>
            <p:cNvSpPr txBox="1"/>
            <p:nvPr/>
          </p:nvSpPr>
          <p:spPr>
            <a:xfrm>
              <a:off x="6464102" y="4550694"/>
              <a:ext cx="5064370" cy="17216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just">
                <a:lnSpc>
                  <a:spcPts val="1600"/>
                </a:lnSpc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Repayment generally </a:t>
              </a:r>
              <a:r>
                <a:rPr lang="en-US" sz="2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upto</a:t>
              </a: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7 years (Moratorium </a:t>
              </a:r>
              <a:r>
                <a:rPr lang="en-US" sz="2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upto</a:t>
              </a: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2 years)</a:t>
              </a:r>
            </a:p>
            <a:p>
              <a:pPr marL="285750" indent="-285750" algn="just">
                <a:lnSpc>
                  <a:spcPts val="1600"/>
                </a:lnSpc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endPara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marL="285750" indent="-285750" algn="just">
                <a:lnSpc>
                  <a:spcPts val="1600"/>
                </a:lnSpc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2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Upto</a:t>
              </a: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₹2000 Lakh, subject to maximum 75% of project cost</a:t>
              </a: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v"/>
              </a:pP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562816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41BB2A6-1E84-E092-C5EB-7C8774A50DA5}"/>
              </a:ext>
            </a:extLst>
          </p:cNvPr>
          <p:cNvSpPr txBox="1">
            <a:spLocks/>
          </p:cNvSpPr>
          <p:nvPr/>
        </p:nvSpPr>
        <p:spPr>
          <a:xfrm>
            <a:off x="306551" y="172784"/>
            <a:ext cx="9615372" cy="808290"/>
          </a:xfrm>
          <a:prstGeom prst="rect">
            <a:avLst/>
          </a:prstGeom>
          <a:solidFill>
            <a:srgbClr val="00B0F0"/>
          </a:solidFill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bg1"/>
                </a:solidFill>
                <a:latin typeface="Rupee Foradian" panose="020B0603030804020204" pitchFamily="34" charset="0"/>
              </a:rPr>
              <a:t>Express 1.0 &amp; 2.0:  Expeditious loans through automated platform </a:t>
            </a:r>
            <a:r>
              <a:rPr lang="en-IN" sz="2400" b="1" dirty="0">
                <a:solidFill>
                  <a:schemeClr val="bg1"/>
                </a:solidFill>
                <a:latin typeface="Rupee Foradian" panose="020B0603030804020204" pitchFamily="34" charset="0"/>
              </a:rPr>
              <a:t>(Quick Delivery)</a:t>
            </a:r>
            <a:br>
              <a:rPr lang="en-US" sz="2400" b="1" dirty="0">
                <a:solidFill>
                  <a:schemeClr val="bg1"/>
                </a:solidFill>
                <a:latin typeface="Rupee Foradian" panose="020B0603030804020204" pitchFamily="34" charset="0"/>
              </a:rPr>
            </a:br>
            <a:br>
              <a:rPr lang="en-US" sz="2400" b="1" dirty="0">
                <a:solidFill>
                  <a:schemeClr val="bg1"/>
                </a:solidFill>
                <a:latin typeface="Rupee Foradian" panose="020B0603030804020204" pitchFamily="34" charset="0"/>
              </a:rPr>
            </a:br>
            <a:br>
              <a:rPr lang="en-US" sz="2400" b="1" dirty="0">
                <a:latin typeface="Rupee Foradian" panose="020B0603030804020204" pitchFamily="34" charset="0"/>
              </a:rPr>
            </a:br>
            <a:endParaRPr lang="en-US" sz="2400" b="1" dirty="0">
              <a:latin typeface="Rupee Foradian" panose="020B060303080402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2CEA5DB-7D85-3BBA-0EA7-92BE77632059}"/>
              </a:ext>
            </a:extLst>
          </p:cNvPr>
          <p:cNvGrpSpPr/>
          <p:nvPr/>
        </p:nvGrpSpPr>
        <p:grpSpPr>
          <a:xfrm>
            <a:off x="309490" y="1171943"/>
            <a:ext cx="5486400" cy="2739139"/>
            <a:chOff x="309490" y="1083212"/>
            <a:chExt cx="5486400" cy="2739139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E26BC372-B1EB-E0FC-1D3F-060318646712}"/>
                </a:ext>
              </a:extLst>
            </p:cNvPr>
            <p:cNvSpPr/>
            <p:nvPr/>
          </p:nvSpPr>
          <p:spPr>
            <a:xfrm>
              <a:off x="309490" y="1209822"/>
              <a:ext cx="5486400" cy="2560320"/>
            </a:xfrm>
            <a:prstGeom prst="round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81346DE-7282-7657-1A0D-AEABBA326C03}"/>
                </a:ext>
              </a:extLst>
            </p:cNvPr>
            <p:cNvSpPr/>
            <p:nvPr/>
          </p:nvSpPr>
          <p:spPr>
            <a:xfrm>
              <a:off x="309490" y="1083212"/>
              <a:ext cx="3882683" cy="49237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Objective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E219545-0EDE-D9D4-D925-8DC4116753EA}"/>
                </a:ext>
              </a:extLst>
            </p:cNvPr>
            <p:cNvSpPr txBox="1"/>
            <p:nvPr/>
          </p:nvSpPr>
          <p:spPr>
            <a:xfrm>
              <a:off x="436098" y="1575582"/>
              <a:ext cx="5064370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Expeditious loans to Existing Businesses:</a:t>
              </a:r>
            </a:p>
            <a:p>
              <a:pPr marL="342900" indent="-342900" algn="just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Through automated platform </a:t>
              </a:r>
            </a:p>
            <a:p>
              <a:pPr marL="342900" indent="-342900" algn="just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For New Machinery/ Equipment (with installation cost) </a:t>
              </a:r>
            </a:p>
            <a:p>
              <a:pPr marL="342900" indent="-342900" algn="just">
                <a:buFont typeface="Arial" panose="020B0604020202020204" pitchFamily="34" charset="0"/>
                <a:buChar char="•"/>
              </a:pPr>
              <a:r>
                <a:rPr lang="en-US" sz="2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Upto</a:t>
              </a: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Rs.100 lakh or 1/3</a:t>
              </a:r>
              <a:r>
                <a:rPr lang="en-US" sz="2000" baseline="30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rd</a:t>
              </a: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of turnover (as per GST returns of last 12 months), whichever is less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5FEFD49-F3DA-CDE8-6110-40E905DEC54D}"/>
              </a:ext>
            </a:extLst>
          </p:cNvPr>
          <p:cNvGrpSpPr/>
          <p:nvPr/>
        </p:nvGrpSpPr>
        <p:grpSpPr>
          <a:xfrm>
            <a:off x="309490" y="4093046"/>
            <a:ext cx="5486400" cy="3160741"/>
            <a:chOff x="309490" y="3893681"/>
            <a:chExt cx="5486400" cy="3160741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AE593AC1-6FE8-9482-AC23-2FFAB5A03972}"/>
                </a:ext>
              </a:extLst>
            </p:cNvPr>
            <p:cNvSpPr/>
            <p:nvPr/>
          </p:nvSpPr>
          <p:spPr>
            <a:xfrm>
              <a:off x="309490" y="4038322"/>
              <a:ext cx="5486400" cy="2560320"/>
            </a:xfrm>
            <a:prstGeom prst="round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5E7134B-9ADE-8B02-F51C-5CDEE71BFA69}"/>
                </a:ext>
              </a:extLst>
            </p:cNvPr>
            <p:cNvSpPr/>
            <p:nvPr/>
          </p:nvSpPr>
          <p:spPr>
            <a:xfrm>
              <a:off x="309490" y="3893681"/>
              <a:ext cx="3882683" cy="49237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/>
                <a:t>Eligibility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B134A5F-7236-CCF7-DA9C-39FAC541CF29}"/>
                </a:ext>
              </a:extLst>
            </p:cNvPr>
            <p:cNvSpPr txBox="1"/>
            <p:nvPr/>
          </p:nvSpPr>
          <p:spPr>
            <a:xfrm>
              <a:off x="520505" y="4499877"/>
              <a:ext cx="5064370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just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2 years vintage for existing customers</a:t>
              </a:r>
            </a:p>
            <a:p>
              <a:pPr marL="342900" indent="-342900" algn="just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3 years operations for new customers</a:t>
              </a:r>
            </a:p>
            <a:p>
              <a:pPr marL="342900" indent="-342900" algn="just">
                <a:buFont typeface="Arial" panose="020B0604020202020204" pitchFamily="34" charset="0"/>
                <a:buChar char="•"/>
              </a:pPr>
              <a:r>
                <a:rPr lang="en-US" sz="2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Upto</a:t>
              </a: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CMR 6, FIT 8, </a:t>
              </a:r>
              <a:r>
                <a:rPr lang="en-US" sz="2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Jocata</a:t>
              </a: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BBB-, Min CIBIL Vision Score of each promoter 650/ 675.</a:t>
              </a:r>
            </a:p>
            <a:p>
              <a:pPr marL="342900" indent="-342900" algn="just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NTS – Factory address within 100 kms from SIDBI branch</a:t>
              </a:r>
            </a:p>
            <a:p>
              <a:pPr marL="285750" indent="-285750">
                <a:buFont typeface="Wingdings" panose="05000000000000000000" pitchFamily="2" charset="2"/>
                <a:buChar char="v"/>
              </a:pPr>
              <a:endPara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marL="285750" indent="-285750" algn="just">
                <a:buFont typeface="Wingdings" panose="05000000000000000000" pitchFamily="2" charset="2"/>
                <a:buChar char="v"/>
              </a:pPr>
              <a:endPara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C2B68AB-3197-14DC-927C-5E40531BB965}"/>
              </a:ext>
            </a:extLst>
          </p:cNvPr>
          <p:cNvGrpSpPr/>
          <p:nvPr/>
        </p:nvGrpSpPr>
        <p:grpSpPr>
          <a:xfrm>
            <a:off x="6037480" y="1214304"/>
            <a:ext cx="5486402" cy="3040426"/>
            <a:chOff x="6424246" y="1083212"/>
            <a:chExt cx="5486402" cy="3040426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7D744E8D-9A32-7D5D-199A-B342BCA505E7}"/>
                </a:ext>
              </a:extLst>
            </p:cNvPr>
            <p:cNvSpPr/>
            <p:nvPr/>
          </p:nvSpPr>
          <p:spPr>
            <a:xfrm>
              <a:off x="6424248" y="1209822"/>
              <a:ext cx="5486400" cy="2560320"/>
            </a:xfrm>
            <a:prstGeom prst="round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1668D45-D7F0-5123-6CD9-E0686A3272A0}"/>
                </a:ext>
              </a:extLst>
            </p:cNvPr>
            <p:cNvSpPr/>
            <p:nvPr/>
          </p:nvSpPr>
          <p:spPr>
            <a:xfrm>
              <a:off x="6424246" y="1083212"/>
              <a:ext cx="3882683" cy="49237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/>
                <a:t>Key</a:t>
              </a:r>
              <a:r>
                <a:rPr lang="en-US"/>
                <a:t> </a:t>
              </a:r>
              <a:r>
                <a:rPr lang="en-US" sz="2400" b="1"/>
                <a:t>Features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D34E0DE-5025-9F03-5ACF-87E9990B7DB0}"/>
                </a:ext>
              </a:extLst>
            </p:cNvPr>
            <p:cNvSpPr txBox="1"/>
            <p:nvPr/>
          </p:nvSpPr>
          <p:spPr>
            <a:xfrm>
              <a:off x="6464102" y="1569093"/>
              <a:ext cx="5291800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just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Rupee Loan</a:t>
              </a:r>
            </a:p>
            <a:p>
              <a:pPr marL="342900" indent="-342900" algn="just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Quicker sanction</a:t>
              </a:r>
            </a:p>
            <a:p>
              <a:pPr marL="342900" indent="-342900" algn="just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Promoters’ Contribution: </a:t>
              </a:r>
            </a:p>
            <a:p>
              <a:pPr algn="just"/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   [</a:t>
              </a:r>
              <a:r>
                <a:rPr lang="en-US" sz="2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</a:t>
              </a: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] Nil (with 100% financing &amp; 20% FD model)</a:t>
              </a:r>
            </a:p>
            <a:p>
              <a:pPr algn="just"/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   [ii] 25% </a:t>
              </a:r>
            </a:p>
            <a:p>
              <a:pPr marL="342900" indent="-342900" algn="just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ACR:  1.25 times</a:t>
              </a:r>
            </a:p>
            <a:p>
              <a:pPr marL="342900" indent="-342900" algn="just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DER/ DSCR : N.A.</a:t>
              </a:r>
            </a:p>
            <a:p>
              <a:endPara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5FFAE5E-947A-B67C-6752-B6D12C2B9A02}"/>
              </a:ext>
            </a:extLst>
          </p:cNvPr>
          <p:cNvGrpSpPr/>
          <p:nvPr/>
        </p:nvGrpSpPr>
        <p:grpSpPr>
          <a:xfrm>
            <a:off x="6096000" y="4128727"/>
            <a:ext cx="5486401" cy="2690446"/>
            <a:chOff x="6424245" y="3908196"/>
            <a:chExt cx="5486401" cy="2690446"/>
          </a:xfrm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A5BCB0DA-B821-C4FC-1F88-BB814DF49218}"/>
                </a:ext>
              </a:extLst>
            </p:cNvPr>
            <p:cNvSpPr/>
            <p:nvPr/>
          </p:nvSpPr>
          <p:spPr>
            <a:xfrm>
              <a:off x="6424246" y="4038322"/>
              <a:ext cx="5486400" cy="2560320"/>
            </a:xfrm>
            <a:prstGeom prst="round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BDDBE4B-497A-C9BA-0253-047E57CE771E}"/>
                </a:ext>
              </a:extLst>
            </p:cNvPr>
            <p:cNvSpPr/>
            <p:nvPr/>
          </p:nvSpPr>
          <p:spPr>
            <a:xfrm>
              <a:off x="6424245" y="3908196"/>
              <a:ext cx="3882683" cy="49237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Other features</a:t>
              </a:r>
              <a:endParaRPr lang="en-US" b="1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16DD0CF-EF20-625E-EF23-E6B3EA8F1C71}"/>
                </a:ext>
              </a:extLst>
            </p:cNvPr>
            <p:cNvSpPr txBox="1"/>
            <p:nvPr/>
          </p:nvSpPr>
          <p:spPr>
            <a:xfrm>
              <a:off x="6464102" y="4387866"/>
              <a:ext cx="5446544" cy="18498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just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MCLR based rates as per internal rating</a:t>
              </a:r>
            </a:p>
            <a:p>
              <a:pPr marL="342900" indent="-342900" algn="just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Repayment </a:t>
              </a:r>
              <a:r>
                <a:rPr lang="en-US" sz="2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upto</a:t>
              </a: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5 years (no moratorium)</a:t>
              </a:r>
            </a:p>
            <a:p>
              <a:pPr marL="342900" indent="-342900" algn="just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Equal Installments/ EMI</a:t>
              </a: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v"/>
              </a:pP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6834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C4F59F6-1AA6-A7E0-E5FB-8F803B6A8C65}"/>
              </a:ext>
            </a:extLst>
          </p:cNvPr>
          <p:cNvSpPr txBox="1">
            <a:spLocks/>
          </p:cNvSpPr>
          <p:nvPr/>
        </p:nvSpPr>
        <p:spPr>
          <a:xfrm>
            <a:off x="245659" y="204721"/>
            <a:ext cx="9621671" cy="533400"/>
          </a:xfrm>
          <a:prstGeom prst="rect">
            <a:avLst/>
          </a:prstGeom>
          <a:solidFill>
            <a:srgbClr val="00B0F0"/>
          </a:solidFill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err="1">
                <a:solidFill>
                  <a:srgbClr val="FFFFFF"/>
                </a:solidFill>
                <a:latin typeface="Calibri" panose="020F0502020204030204"/>
              </a:rPr>
              <a:t>eGPS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/>
              </a:rPr>
              <a:t> – Express Green Power for Sustainability </a:t>
            </a:r>
            <a:r>
              <a:rPr lang="en-IN" sz="2400" b="1" dirty="0">
                <a:solidFill>
                  <a:srgbClr val="FFFFFF"/>
                </a:solidFill>
                <a:latin typeface="Calibri" panose="020F0502020204030204"/>
              </a:rPr>
              <a:t>(Quick Delivery)</a:t>
            </a:r>
            <a:endParaRPr lang="en-US" sz="2400" b="1" dirty="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8E0FDC-9468-779E-228D-5C0C485E5B54}"/>
              </a:ext>
            </a:extLst>
          </p:cNvPr>
          <p:cNvSpPr txBox="1"/>
          <p:nvPr/>
        </p:nvSpPr>
        <p:spPr>
          <a:xfrm>
            <a:off x="328663" y="1147814"/>
            <a:ext cx="11245311" cy="43755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just">
              <a:spcBef>
                <a:spcPts val="1000"/>
              </a:spcBef>
            </a:pPr>
            <a:r>
              <a:rPr lang="en-US" sz="2000" b="1" dirty="0">
                <a:solidFill>
                  <a:srgbClr val="0070C0"/>
                </a:solidFill>
                <a:cs typeface="Arial" panose="020B0604020202020204" pitchFamily="34" charset="0"/>
              </a:rPr>
              <a:t>Appraisal Process 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-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Quicker Appraisal &amp; Sanction.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  <a:p>
            <a:pPr marL="0" lvl="1" algn="just">
              <a:spcBef>
                <a:spcPts val="1000"/>
              </a:spcBef>
              <a:buNone/>
            </a:pPr>
            <a:r>
              <a:rPr lang="en-US" sz="2000" b="1" dirty="0">
                <a:solidFill>
                  <a:srgbClr val="0070C0"/>
                </a:solidFill>
                <a:cs typeface="Arial" panose="020B0604020202020204" pitchFamily="34" charset="0"/>
              </a:rPr>
              <a:t>Eligibility Criteria –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Upto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CMR-6, FIT-8,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Jocata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BBB-, Avg CIBIL Consumer score &gt;675</a:t>
            </a:r>
          </a:p>
          <a:p>
            <a:pPr marL="0" lvl="1" algn="just">
              <a:spcBef>
                <a:spcPts val="1000"/>
              </a:spcBef>
            </a:pPr>
            <a:r>
              <a:rPr lang="en-IN" sz="2000" b="1" dirty="0">
                <a:solidFill>
                  <a:srgbClr val="0070C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Quantum of assistance 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–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Upto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Rs.100 lakh: Term Loan Up to 100% of total project cost</a:t>
            </a:r>
          </a:p>
          <a:p>
            <a:pPr marL="0" lvl="1" algn="just">
              <a:spcBef>
                <a:spcPts val="1000"/>
              </a:spcBef>
              <a:buNone/>
            </a:pPr>
            <a:r>
              <a:rPr lang="en-IN" sz="2000" b="1" dirty="0">
                <a:solidFill>
                  <a:srgbClr val="0070C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Overall Exposure: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Rs.200 lakh (in a FY).</a:t>
            </a:r>
          </a:p>
          <a:p>
            <a:pPr marL="0" lvl="1" algn="just">
              <a:spcBef>
                <a:spcPts val="1000"/>
              </a:spcBef>
            </a:pPr>
            <a:r>
              <a:rPr lang="en-US" sz="2000" b="1" dirty="0">
                <a:solidFill>
                  <a:srgbClr val="0070C0"/>
                </a:solidFill>
                <a:cs typeface="Arial" panose="020B0604020202020204" pitchFamily="34" charset="0"/>
              </a:rPr>
              <a:t>Promoter’s contribution 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–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Nil</a:t>
            </a:r>
          </a:p>
          <a:p>
            <a:pPr marL="0" lvl="1" algn="just">
              <a:spcBef>
                <a:spcPts val="1000"/>
              </a:spcBef>
              <a:buNone/>
            </a:pPr>
            <a:r>
              <a:rPr lang="en-US" sz="2000" b="1" dirty="0">
                <a:solidFill>
                  <a:srgbClr val="0070C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Max. Repayment </a:t>
            </a:r>
            <a:r>
              <a:rPr 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Max. 5 years including a moratorium of up to 6 months.</a:t>
            </a:r>
          </a:p>
          <a:p>
            <a:pPr marL="0" lvl="1" algn="just">
              <a:spcBef>
                <a:spcPts val="1000"/>
              </a:spcBef>
              <a:buNone/>
            </a:pPr>
            <a:r>
              <a:rPr lang="en-US" sz="2000" b="1" dirty="0">
                <a:solidFill>
                  <a:srgbClr val="0070C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Interest Rates </a:t>
            </a:r>
            <a:r>
              <a:rPr lang="en-US" sz="2000" dirty="0">
                <a:cs typeface="Arial" panose="020B0604020202020204" pitchFamily="34" charset="0"/>
              </a:rPr>
              <a:t>–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Floating Repo linked Rates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1" algn="just">
              <a:spcBef>
                <a:spcPts val="1000"/>
              </a:spcBef>
            </a:pPr>
            <a:r>
              <a:rPr lang="en-US" sz="2000" b="1" dirty="0">
                <a:solidFill>
                  <a:srgbClr val="0070C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Types of Projects 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–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Capex is required to transit from Diesel/ Petrol as fuel to cleaner fuel like PNG/ CNG in their operational processes including the use of boilers, furnaces, genset, etc., Solar Rooftop Projects, Other Green/ Clean initiatives aimed at reduction of Carbon Emission, Waste Management, solar heating/ drying, etc.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(Hospital/ Education Institutes)</a:t>
            </a:r>
          </a:p>
        </p:txBody>
      </p:sp>
    </p:spTree>
    <p:extLst>
      <p:ext uri="{BB962C8B-B14F-4D97-AF65-F5344CB8AC3E}">
        <p14:creationId xmlns:p14="http://schemas.microsoft.com/office/powerpoint/2010/main" val="4165506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5B9D219-BDDF-53D4-6B19-E24D94EBA047}"/>
              </a:ext>
            </a:extLst>
          </p:cNvPr>
          <p:cNvSpPr txBox="1">
            <a:spLocks/>
          </p:cNvSpPr>
          <p:nvPr/>
        </p:nvSpPr>
        <p:spPr>
          <a:xfrm>
            <a:off x="192008" y="200137"/>
            <a:ext cx="9743562" cy="523194"/>
          </a:xfrm>
          <a:prstGeom prst="rect">
            <a:avLst/>
          </a:prstGeom>
          <a:solidFill>
            <a:srgbClr val="00B0F0"/>
          </a:solidFill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>
                <a:solidFill>
                  <a:srgbClr val="FFFFFF"/>
                </a:solidFill>
                <a:latin typeface="Calibri" panose="020F0502020204030204"/>
              </a:rPr>
              <a:t>Green Finance Scheme 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/>
              </a:rPr>
              <a:t>- </a:t>
            </a:r>
            <a:r>
              <a:rPr lang="en-IN" sz="1800" dirty="0">
                <a:solidFill>
                  <a:schemeClr val="bg1"/>
                </a:solidFill>
                <a:latin typeface="Calibri" panose="020F0502020204030204"/>
              </a:rPr>
              <a:t> </a:t>
            </a:r>
            <a:r>
              <a:rPr lang="en-IN" sz="1800" b="0" i="0" u="none" strike="noStrike" baseline="0" dirty="0">
                <a:solidFill>
                  <a:schemeClr val="bg1"/>
                </a:solidFill>
              </a:rPr>
              <a:t>better environmental outcome </a:t>
            </a:r>
            <a:r>
              <a:rPr lang="en-IN" sz="1800" b="0" i="0" u="none" strike="noStrike" baseline="0" dirty="0">
                <a:solidFill>
                  <a:srgbClr val="000000"/>
                </a:solidFill>
              </a:rPr>
              <a:t>	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AACF12B-C409-53FF-931B-C22144F523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3571" y="1303030"/>
            <a:ext cx="10194925" cy="4546600"/>
          </a:xfrm>
        </p:spPr>
        <p:txBody>
          <a:bodyPr>
            <a:noAutofit/>
          </a:bodyPr>
          <a:lstStyle/>
          <a:p>
            <a:pPr marL="55563" lvl="1" indent="0" algn="just">
              <a:lnSpc>
                <a:spcPct val="120000"/>
              </a:lnSpc>
              <a:spcBef>
                <a:spcPts val="1000"/>
              </a:spcBef>
              <a:buNone/>
            </a:pPr>
            <a:r>
              <a:rPr lang="en-US" sz="2200" b="1" dirty="0">
                <a:solidFill>
                  <a:srgbClr val="0070C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Eligible Borrowers </a:t>
            </a:r>
            <a:r>
              <a:rPr lang="en-US" sz="2200" dirty="0">
                <a:solidFill>
                  <a:schemeClr val="tx2"/>
                </a:solidFill>
                <a:cs typeface="Arial" panose="020B0604020202020204" pitchFamily="34" charset="0"/>
              </a:rPr>
              <a:t>– </a:t>
            </a:r>
            <a:r>
              <a:rPr lang="en-US" sz="2200" b="1" dirty="0">
                <a:solidFill>
                  <a:schemeClr val="tx2"/>
                </a:solidFill>
                <a:cs typeface="Arial" panose="020B0604020202020204" pitchFamily="34" charset="0"/>
              </a:rPr>
              <a:t>(Both Existing &amp; Greenfield units eligible) </a:t>
            </a:r>
            <a:r>
              <a:rPr lang="en-US" sz="2200" dirty="0">
                <a:solidFill>
                  <a:schemeClr val="tx2"/>
                </a:solidFill>
                <a:cs typeface="Arial" panose="020B0604020202020204" pitchFamily="34" charset="0"/>
              </a:rPr>
              <a:t>RESCOs, ESCOs, EPC companies, and vendors or any MSME on either Supply or Demand side of the Green Value Chain. Risk-sharing support is available</a:t>
            </a:r>
          </a:p>
          <a:p>
            <a:pPr marL="55563" lvl="1" indent="0" algn="just">
              <a:lnSpc>
                <a:spcPct val="120000"/>
              </a:lnSpc>
              <a:spcBef>
                <a:spcPts val="1000"/>
              </a:spcBef>
              <a:buNone/>
            </a:pPr>
            <a:r>
              <a:rPr lang="en-IN" sz="2200" b="1" dirty="0">
                <a:solidFill>
                  <a:srgbClr val="0070C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Quantum of assistance</a:t>
            </a:r>
          </a:p>
          <a:p>
            <a:pPr marL="55563" lvl="1" indent="0" algn="just">
              <a:lnSpc>
                <a:spcPct val="120000"/>
              </a:lnSpc>
              <a:spcBef>
                <a:spcPts val="1000"/>
              </a:spcBef>
              <a:buNone/>
            </a:pPr>
            <a:r>
              <a:rPr lang="en-US" sz="2200" dirty="0">
                <a:solidFill>
                  <a:schemeClr val="tx2"/>
                </a:solidFill>
                <a:cs typeface="Arial" panose="020B0604020202020204" pitchFamily="34" charset="0"/>
              </a:rPr>
              <a:t>MSME: Rs. 20 Cr. and Service provider / aggregator: Rs. 50 Cr.</a:t>
            </a:r>
          </a:p>
          <a:p>
            <a:pPr marL="55563" lvl="1" indent="0" algn="just">
              <a:lnSpc>
                <a:spcPct val="120000"/>
              </a:lnSpc>
              <a:spcBef>
                <a:spcPts val="1000"/>
              </a:spcBef>
              <a:buNone/>
            </a:pPr>
            <a:r>
              <a:rPr lang="en-US" sz="2200" b="1" dirty="0">
                <a:solidFill>
                  <a:srgbClr val="0070C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Promoter’s contribution</a:t>
            </a:r>
          </a:p>
          <a:p>
            <a:pPr marL="55563" lvl="1" indent="0" algn="just">
              <a:lnSpc>
                <a:spcPct val="120000"/>
              </a:lnSpc>
              <a:spcBef>
                <a:spcPts val="1000"/>
              </a:spcBef>
              <a:buNone/>
            </a:pPr>
            <a:r>
              <a:rPr lang="en-US" sz="2200" dirty="0">
                <a:solidFill>
                  <a:schemeClr val="tx2"/>
                </a:solidFill>
                <a:cs typeface="Arial" panose="020B0604020202020204" pitchFamily="34" charset="0"/>
              </a:rPr>
              <a:t>Min. 10% of the Project Cost.</a:t>
            </a:r>
          </a:p>
          <a:p>
            <a:pPr marL="55563" lvl="1" indent="0" algn="just">
              <a:lnSpc>
                <a:spcPct val="120000"/>
              </a:lnSpc>
              <a:spcBef>
                <a:spcPts val="1000"/>
              </a:spcBef>
              <a:buNone/>
            </a:pPr>
            <a:r>
              <a:rPr lang="en-US" sz="2200" b="1" dirty="0">
                <a:solidFill>
                  <a:srgbClr val="0070C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Max. Repayment </a:t>
            </a:r>
            <a:r>
              <a:rPr lang="en-US" sz="2200" dirty="0">
                <a:ea typeface="Times New Roman" panose="02020603050405020304" pitchFamily="18" charset="0"/>
                <a:cs typeface="Arial" panose="020B0604020202020204" pitchFamily="34" charset="0"/>
              </a:rPr>
              <a:t>– </a:t>
            </a:r>
            <a:r>
              <a:rPr lang="en-US" sz="2200" dirty="0">
                <a:solidFill>
                  <a:schemeClr val="tx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10 Years</a:t>
            </a:r>
            <a:endParaRPr lang="en-US" sz="2200" b="1" dirty="0">
              <a:solidFill>
                <a:schemeClr val="tx2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5563" lvl="1" indent="0" algn="just">
              <a:lnSpc>
                <a:spcPct val="150000"/>
              </a:lnSpc>
              <a:spcBef>
                <a:spcPts val="1000"/>
              </a:spcBef>
              <a:buNone/>
            </a:pPr>
            <a:r>
              <a:rPr lang="en-US" sz="2200" b="1" dirty="0">
                <a:solidFill>
                  <a:srgbClr val="0070C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Interest Rates </a:t>
            </a:r>
            <a:r>
              <a:rPr lang="en-US" sz="2200" dirty="0"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en-US" sz="2200" dirty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>
                <a:solidFill>
                  <a:schemeClr val="tx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Repo linked </a:t>
            </a:r>
          </a:p>
        </p:txBody>
      </p:sp>
    </p:spTree>
    <p:extLst>
      <p:ext uri="{BB962C8B-B14F-4D97-AF65-F5344CB8AC3E}">
        <p14:creationId xmlns:p14="http://schemas.microsoft.com/office/powerpoint/2010/main" val="4006453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5C30500-F07C-294C-828A-5AB3F3E1BFC1}"/>
              </a:ext>
            </a:extLst>
          </p:cNvPr>
          <p:cNvSpPr txBox="1">
            <a:spLocks/>
          </p:cNvSpPr>
          <p:nvPr/>
        </p:nvSpPr>
        <p:spPr>
          <a:xfrm>
            <a:off x="136478" y="204721"/>
            <a:ext cx="9553432" cy="533400"/>
          </a:xfrm>
          <a:prstGeom prst="rect">
            <a:avLst/>
          </a:prstGeom>
          <a:solidFill>
            <a:srgbClr val="00B0F0"/>
          </a:solidFill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FFFFFF"/>
                </a:solidFill>
                <a:latin typeface="Calibri" panose="020F0502020204030204"/>
              </a:rPr>
              <a:t>End-to-End Energy Efficiency (4E) Scheme </a:t>
            </a:r>
            <a:r>
              <a:rPr lang="en-IN" sz="2400" b="1" dirty="0">
                <a:solidFill>
                  <a:srgbClr val="FFFFFF"/>
                </a:solidFill>
                <a:latin typeface="Calibri" panose="020F0502020204030204"/>
              </a:rPr>
              <a:t>(Quick Delivery)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/>
              </a:rPr>
              <a:t> </a:t>
            </a:r>
            <a:endParaRPr lang="en-IN" sz="2400" b="1" dirty="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9227E9-AFD3-F7B8-894F-86AB7F33A371}"/>
              </a:ext>
            </a:extLst>
          </p:cNvPr>
          <p:cNvSpPr txBox="1"/>
          <p:nvPr/>
        </p:nvSpPr>
        <p:spPr>
          <a:xfrm>
            <a:off x="261422" y="885022"/>
            <a:ext cx="11562404" cy="6278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5563" lvl="1" algn="just">
              <a:lnSpc>
                <a:spcPct val="120000"/>
              </a:lnSpc>
              <a:spcBef>
                <a:spcPts val="1000"/>
              </a:spcBef>
            </a:pPr>
            <a:r>
              <a:rPr lang="en-US" sz="2000" b="1" dirty="0">
                <a:solidFill>
                  <a:srgbClr val="0070C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Types of Projects 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– </a:t>
            </a:r>
            <a:r>
              <a:rPr lang="en-US" dirty="0">
                <a:solidFill>
                  <a:schemeClr val="tx2"/>
                </a:solidFill>
                <a:cs typeface="Arial" panose="020B0604020202020204" pitchFamily="34" charset="0"/>
              </a:rPr>
              <a:t>Energy Efficiency &amp; Solar rooftop / ground mounted PV projects for captive consumption.</a:t>
            </a:r>
          </a:p>
          <a:p>
            <a:pPr marL="4763" lvl="1" indent="-4763" algn="just">
              <a:spcBef>
                <a:spcPts val="1000"/>
              </a:spcBef>
              <a:buNone/>
            </a:pPr>
            <a:r>
              <a:rPr lang="en-US" sz="2000" b="1" dirty="0">
                <a:solidFill>
                  <a:srgbClr val="0070C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Eligible Borrowers </a:t>
            </a:r>
            <a:r>
              <a:rPr lang="en-US" sz="20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– </a:t>
            </a:r>
            <a:r>
              <a:rPr lang="en-US" dirty="0">
                <a:solidFill>
                  <a:schemeClr val="tx2"/>
                </a:solidFill>
                <a:cs typeface="Arial" panose="020B0604020202020204" pitchFamily="34" charset="0"/>
              </a:rPr>
              <a:t>MSME in manufacturing or service sector</a:t>
            </a:r>
          </a:p>
          <a:p>
            <a:pPr marL="4763" lvl="1" indent="-4763" algn="just">
              <a:spcBef>
                <a:spcPts val="1000"/>
              </a:spcBef>
              <a:buNone/>
            </a:pPr>
            <a:r>
              <a:rPr lang="en-IN" sz="2000" b="1" dirty="0">
                <a:solidFill>
                  <a:srgbClr val="0070C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Quantum of assistance 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en-US" dirty="0">
                <a:solidFill>
                  <a:schemeClr val="tx2"/>
                </a:solidFill>
                <a:cs typeface="Arial" panose="020B0604020202020204" pitchFamily="34" charset="0"/>
              </a:rPr>
              <a:t>Rs. 7.5 Cr. </a:t>
            </a:r>
          </a:p>
          <a:p>
            <a:pPr marL="4763" lvl="1" indent="-4763" algn="just">
              <a:spcBef>
                <a:spcPts val="1000"/>
              </a:spcBef>
              <a:buNone/>
            </a:pPr>
            <a:r>
              <a:rPr lang="en-US" sz="2000" b="1" dirty="0">
                <a:solidFill>
                  <a:srgbClr val="0070C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Max. Repayment </a:t>
            </a:r>
            <a:r>
              <a:rPr 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– </a:t>
            </a:r>
            <a:r>
              <a:rPr lang="en-US" dirty="0">
                <a:solidFill>
                  <a:schemeClr val="tx2"/>
                </a:solidFill>
                <a:cs typeface="Arial" panose="020B0604020202020204" pitchFamily="34" charset="0"/>
              </a:rPr>
              <a:t>5 Years (7 years on case-to-case basis).</a:t>
            </a:r>
          </a:p>
          <a:p>
            <a:pPr marL="4763" lvl="1" indent="-4763" algn="just">
              <a:spcBef>
                <a:spcPts val="1000"/>
              </a:spcBef>
            </a:pPr>
            <a:r>
              <a:rPr lang="en-US" sz="2000" b="1" dirty="0">
                <a:solidFill>
                  <a:srgbClr val="0070C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Interest </a:t>
            </a:r>
            <a:r>
              <a:rPr lang="en-US" sz="2000" b="1" dirty="0">
                <a:solidFill>
                  <a:srgbClr val="0070C0"/>
                </a:solidFill>
                <a:cs typeface="Arial" panose="020B0604020202020204" pitchFamily="34" charset="0"/>
              </a:rPr>
              <a:t>Rates</a:t>
            </a:r>
            <a:r>
              <a:rPr lang="en-US" sz="2000" b="1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en-US" sz="2000" dirty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tx2"/>
                </a:solidFill>
                <a:cs typeface="Arial" panose="020B0604020202020204" pitchFamily="34" charset="0"/>
              </a:rPr>
              <a:t>Floating Repo linked (</a:t>
            </a:r>
            <a:r>
              <a:rPr lang="en-US" u="sng" dirty="0" err="1">
                <a:solidFill>
                  <a:schemeClr val="tx2"/>
                </a:solidFill>
                <a:cs typeface="Arial" panose="020B0604020202020204" pitchFamily="34" charset="0"/>
              </a:rPr>
              <a:t>upto</a:t>
            </a:r>
            <a:r>
              <a:rPr lang="en-US" u="sng" dirty="0">
                <a:solidFill>
                  <a:schemeClr val="tx2"/>
                </a:solidFill>
                <a:cs typeface="Arial" panose="020B0604020202020204" pitchFamily="34" charset="0"/>
              </a:rPr>
              <a:t> 8.1% currently</a:t>
            </a:r>
            <a:r>
              <a:rPr lang="en-US" dirty="0">
                <a:solidFill>
                  <a:schemeClr val="tx2"/>
                </a:solidFill>
                <a:cs typeface="Arial" panose="020B0604020202020204" pitchFamily="34" charset="0"/>
              </a:rPr>
              <a:t>).</a:t>
            </a:r>
          </a:p>
          <a:p>
            <a:pPr marL="4763" lvl="1" indent="-4763" algn="just">
              <a:spcBef>
                <a:spcPts val="1000"/>
              </a:spcBef>
              <a:buNone/>
            </a:pPr>
            <a:r>
              <a:rPr lang="en-US" sz="2000" b="1" dirty="0">
                <a:solidFill>
                  <a:srgbClr val="0070C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Upfront fee </a:t>
            </a:r>
            <a:r>
              <a:rPr 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en-US" sz="2000" dirty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cs typeface="Arial" panose="020B0604020202020204" pitchFamily="34" charset="0"/>
              </a:rPr>
              <a:t>upto</a:t>
            </a:r>
            <a:r>
              <a:rPr lang="en-US" dirty="0">
                <a:solidFill>
                  <a:schemeClr val="tx2"/>
                </a:solidFill>
                <a:cs typeface="Arial" panose="020B0604020202020204" pitchFamily="34" charset="0"/>
              </a:rPr>
              <a:t> 0.50% + GST of loan amount.</a:t>
            </a:r>
          </a:p>
          <a:p>
            <a:pPr marL="4763" lvl="1" indent="-4763" algn="just">
              <a:spcBef>
                <a:spcPts val="1000"/>
              </a:spcBef>
            </a:pPr>
            <a:r>
              <a:rPr lang="en-US" sz="2000" b="1" dirty="0">
                <a:solidFill>
                  <a:srgbClr val="0070C0"/>
                </a:solidFill>
                <a:cs typeface="Arial" panose="020B0604020202020204" pitchFamily="34" charset="0"/>
              </a:rPr>
              <a:t>Promoter’s contribution 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– </a:t>
            </a:r>
          </a:p>
          <a:p>
            <a:pPr marL="461963" lvl="1" indent="-285750" algn="just">
              <a:spcBef>
                <a:spcPts val="1000"/>
              </a:spcBef>
              <a:buAutoNum type="romanLcParenBoth"/>
            </a:pPr>
            <a:r>
              <a:rPr lang="en-US" sz="2000" b="1" dirty="0">
                <a:solidFill>
                  <a:srgbClr val="0070C0"/>
                </a:solidFill>
                <a:cs typeface="Arial" panose="020B0604020202020204" pitchFamily="34" charset="0"/>
              </a:rPr>
              <a:t>Simpler dispensation</a:t>
            </a:r>
            <a:r>
              <a:rPr lang="en-US" dirty="0">
                <a:solidFill>
                  <a:schemeClr val="tx2"/>
                </a:solidFill>
                <a:cs typeface="Arial" panose="020B0604020202020204" pitchFamily="34" charset="0"/>
              </a:rPr>
              <a:t>: 100% Financing with cash collateral (units with 3 years profitable track record) </a:t>
            </a:r>
          </a:p>
          <a:p>
            <a:pPr marL="461963" lvl="1" indent="-285750" algn="just">
              <a:spcBef>
                <a:spcPts val="1000"/>
              </a:spcBef>
              <a:buFontTx/>
              <a:buAutoNum type="romanLcParenBoth"/>
            </a:pPr>
            <a:r>
              <a:rPr lang="en-US" sz="2000" b="1" dirty="0">
                <a:solidFill>
                  <a:srgbClr val="0070C0"/>
                </a:solidFill>
                <a:cs typeface="Arial" panose="020B0604020202020204" pitchFamily="34" charset="0"/>
              </a:rPr>
              <a:t>Detailed appraisal </a:t>
            </a:r>
            <a:r>
              <a:rPr lang="en-US" dirty="0">
                <a:solidFill>
                  <a:schemeClr val="tx2"/>
                </a:solidFill>
                <a:cs typeface="Arial" panose="020B0604020202020204" pitchFamily="34" charset="0"/>
              </a:rPr>
              <a:t>for units in existence for less than 3 years and having at least one full year operations, Promoter contribution- Min. 10% of the Project Cost. (Detailed Energy Audit (DEA) Report required)</a:t>
            </a:r>
            <a:endParaRPr lang="en-IN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461963" lvl="1" indent="-285750" algn="just">
              <a:spcBef>
                <a:spcPts val="1000"/>
              </a:spcBef>
              <a:buAutoNum type="romanLcParenBoth"/>
            </a:pPr>
            <a:r>
              <a:rPr lang="en-IN" sz="2000" b="1" dirty="0">
                <a:solidFill>
                  <a:srgbClr val="0070C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Purpose 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– </a:t>
            </a:r>
            <a:r>
              <a:rPr lang="en-US" dirty="0">
                <a:solidFill>
                  <a:schemeClr val="tx2"/>
                </a:solidFill>
                <a:cs typeface="Arial" panose="020B0604020202020204" pitchFamily="34" charset="0"/>
              </a:rPr>
              <a:t>Purchase of Equipment / Machinery, minor civil works, commissioning, etc.</a:t>
            </a:r>
          </a:p>
          <a:p>
            <a:pPr marL="461963" lvl="1" indent="-285750" algn="just">
              <a:spcBef>
                <a:spcPts val="1000"/>
              </a:spcBef>
              <a:buAutoNum type="romanLcParenBoth"/>
            </a:pPr>
            <a:r>
              <a:rPr lang="en-US" sz="2000" b="1" dirty="0">
                <a:solidFill>
                  <a:srgbClr val="0070C0"/>
                </a:solidFill>
                <a:cs typeface="Arial" panose="020B0604020202020204" pitchFamily="34" charset="0"/>
              </a:rPr>
              <a:t>Exclusions </a:t>
            </a:r>
            <a:r>
              <a:rPr lang="en-US" sz="20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– </a:t>
            </a:r>
            <a:r>
              <a:rPr lang="en-US" sz="2000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tx2"/>
                </a:solidFill>
                <a:cs typeface="Arial" panose="020B0604020202020204" pitchFamily="34" charset="0"/>
              </a:rPr>
              <a:t>Financing secondhand machinery/equipment; purchase of land and construction of building not eligible under the scheme. </a:t>
            </a:r>
          </a:p>
          <a:p>
            <a:pPr marL="461963" lvl="1" indent="-285750" algn="just">
              <a:spcBef>
                <a:spcPts val="1000"/>
              </a:spcBef>
              <a:buAutoNum type="romanLcParenBoth"/>
            </a:pPr>
            <a:endParaRPr lang="en-US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4763" lvl="1" indent="-4763" algn="just">
              <a:spcBef>
                <a:spcPts val="1000"/>
              </a:spcBef>
            </a:pPr>
            <a:endParaRPr lang="en-US" sz="2400" i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696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TextBox 228">
            <a:extLst>
              <a:ext uri="{FF2B5EF4-FFF2-40B4-BE49-F238E27FC236}">
                <a16:creationId xmlns:a16="http://schemas.microsoft.com/office/drawing/2014/main" id="{DEE3EE90-3FD8-4C33-937D-9AC4B01B4B46}"/>
              </a:ext>
            </a:extLst>
          </p:cNvPr>
          <p:cNvSpPr txBox="1"/>
          <p:nvPr/>
        </p:nvSpPr>
        <p:spPr>
          <a:xfrm>
            <a:off x="975993" y="3041850"/>
            <a:ext cx="949547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  <a:p>
            <a:pPr algn="ctr"/>
            <a:endParaRPr lang="en-US" sz="4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4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7A9B26-7F45-494A-87ED-B7E5171DAB20}"/>
              </a:ext>
            </a:extLst>
          </p:cNvPr>
          <p:cNvSpPr txBox="1"/>
          <p:nvPr/>
        </p:nvSpPr>
        <p:spPr>
          <a:xfrm>
            <a:off x="11869444" y="6391922"/>
            <a:ext cx="230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F157620-936A-469A-BCAE-A8A23526C94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73" b="18343"/>
          <a:stretch/>
        </p:blipFill>
        <p:spPr bwMode="auto">
          <a:xfrm>
            <a:off x="291924" y="0"/>
            <a:ext cx="3958547" cy="1277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862276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1022</TotalTime>
  <Words>856</Words>
  <Application>Microsoft Office PowerPoint</Application>
  <PresentationFormat>Widescreen</PresentationFormat>
  <Paragraphs>102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Rupee Foradian</vt:lpstr>
      <vt:lpstr>Univers Condensed</vt:lpstr>
      <vt:lpstr>Wingdings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Intervention strategy in Aerospace &amp; Defence (A&amp;D) sector and development of MSMEs</dc:title>
  <dc:creator>Sumiran L Raj</dc:creator>
  <cp:lastModifiedBy>G R Foundation</cp:lastModifiedBy>
  <cp:revision>114</cp:revision>
  <cp:lastPrinted>2023-07-21T06:07:12Z</cp:lastPrinted>
  <dcterms:created xsi:type="dcterms:W3CDTF">2021-11-02T08:36:16Z</dcterms:created>
  <dcterms:modified xsi:type="dcterms:W3CDTF">2023-10-06T12:23:13Z</dcterms:modified>
</cp:coreProperties>
</file>